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80" r:id="rId3"/>
    <p:sldId id="281" r:id="rId4"/>
    <p:sldId id="282" r:id="rId5"/>
    <p:sldId id="283" r:id="rId6"/>
    <p:sldId id="284" r:id="rId7"/>
    <p:sldId id="290" r:id="rId8"/>
    <p:sldId id="291" r:id="rId9"/>
    <p:sldId id="287" r:id="rId10"/>
    <p:sldId id="285" r:id="rId11"/>
    <p:sldId id="292" r:id="rId12"/>
    <p:sldId id="293" r:id="rId13"/>
    <p:sldId id="294" r:id="rId14"/>
    <p:sldId id="295" r:id="rId15"/>
    <p:sldId id="297" r:id="rId16"/>
    <p:sldId id="296" r:id="rId17"/>
    <p:sldId id="298" r:id="rId18"/>
    <p:sldId id="289" r:id="rId19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76BA"/>
    <a:srgbClr val="1C86C0"/>
    <a:srgbClr val="000000"/>
    <a:srgbClr val="FFFF00"/>
    <a:srgbClr val="B3D3EA"/>
    <a:srgbClr val="78A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596" autoAdjust="0"/>
  </p:normalViewPr>
  <p:slideViewPr>
    <p:cSldViewPr>
      <p:cViewPr>
        <p:scale>
          <a:sx n="96" d="100"/>
          <a:sy n="96" d="100"/>
        </p:scale>
        <p:origin x="-1094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xmlns="" id="{45E59286-50A1-473A-8060-A4798B89567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aseline="0"/>
            </a:lvl1pPr>
          </a:lstStyle>
          <a:p>
            <a:endParaRPr lang="en-US" altLang="en-US"/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xmlns="" id="{4971DE1E-4B66-4AE9-9A6A-8F374161A3F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endParaRPr lang="en-US" altLang="en-US"/>
          </a:p>
        </p:txBody>
      </p:sp>
      <p:sp>
        <p:nvSpPr>
          <p:cNvPr id="81924" name="Rectangle 4">
            <a:extLst>
              <a:ext uri="{FF2B5EF4-FFF2-40B4-BE49-F238E27FC236}">
                <a16:creationId xmlns:a16="http://schemas.microsoft.com/office/drawing/2014/main" xmlns="" id="{0C255517-C44F-4BF4-A991-62770B05CE6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25" name="Rectangle 5">
            <a:extLst>
              <a:ext uri="{FF2B5EF4-FFF2-40B4-BE49-F238E27FC236}">
                <a16:creationId xmlns:a16="http://schemas.microsoft.com/office/drawing/2014/main" xmlns="" id="{FBEB337A-F817-4A0A-865F-F3F0DF41E37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81926" name="Rectangle 6">
            <a:extLst>
              <a:ext uri="{FF2B5EF4-FFF2-40B4-BE49-F238E27FC236}">
                <a16:creationId xmlns:a16="http://schemas.microsoft.com/office/drawing/2014/main" xmlns="" id="{90367A66-EFF5-4B2A-B2E0-1FCDC9C5C5F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aseline="0"/>
            </a:lvl1pPr>
          </a:lstStyle>
          <a:p>
            <a:endParaRPr lang="en-US" altLang="en-US"/>
          </a:p>
        </p:txBody>
      </p:sp>
      <p:sp>
        <p:nvSpPr>
          <p:cNvPr id="81927" name="Rectangle 7">
            <a:extLst>
              <a:ext uri="{FF2B5EF4-FFF2-40B4-BE49-F238E27FC236}">
                <a16:creationId xmlns:a16="http://schemas.microsoft.com/office/drawing/2014/main" xmlns="" id="{3536E582-19DD-485C-B2B2-77E450F59D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fld id="{E25F5FB9-B137-4183-9FEE-BCE5E0BE80E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85996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D16E50FB-7CCD-4C78-90E4-A80646912E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7C32E3-23CA-4791-96B8-B4050456D93A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xmlns="" id="{1CEDAFD2-9621-4318-A88B-A36052EC12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xmlns="" id="{32B86960-7BE1-4651-BC44-E394FAA723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xmlns="" id="{DDDEE2D7-68EC-46F1-A72D-C2CC625865A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895600"/>
            <a:ext cx="7772400" cy="704850"/>
          </a:xfrm>
          <a:extLs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chemeClr val="bg1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ru-RU" altLang="en-US" noProof="0"/>
              <a:t>Образец заголовка</a:t>
            </a:r>
            <a:endParaRPr lang="en-US" altLang="en-US" noProof="0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xmlns="" id="{28D61640-D82E-42EB-AAF5-30B61001456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3524250"/>
            <a:ext cx="7772400" cy="5334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chemeClr val="bg1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altLang="en-US" noProof="0"/>
              <a:t>Образец подзаголовка</a:t>
            </a:r>
            <a:endParaRPr lang="en-US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64CC942-7614-411F-AF08-BF0AD6CD0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11CBC4A0-C73E-4FC8-B3E1-D255A6BC1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3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AA983603-BA5F-4EC0-9477-F3C24E7F92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243638" y="152400"/>
            <a:ext cx="2005012" cy="623887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21757597-62A4-4119-A789-7CC78E79FF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5862638" cy="6238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19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BF7988C-F129-40C3-BAE6-633E9F15B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24D179C-844A-46FA-8652-447C05894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08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16BC51C-2C03-47FC-BDD8-5004C3DA0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876CCF8-D9DF-4060-A988-4A3263858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04927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061D9E7-D200-4645-9781-EC85A462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234A252-2C6A-400C-A75D-AA0A0F01A8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3450" y="2124075"/>
            <a:ext cx="3581400" cy="4267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CA969431-7280-44A3-8986-AA6C8E78E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7250" y="2124075"/>
            <a:ext cx="3581400" cy="4267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166C9F2-3019-45C3-82FE-C7722547E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52741EAE-4111-403B-82B2-E9ACFAF11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D79AC86F-F65C-4418-B396-BA1847969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D12AABEB-6D03-42F9-9E7E-2362E72EF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B075BF29-81BB-40D2-ABC4-8D15BC581D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38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DC8B851-C85D-4C3D-ACB9-37EC3916A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83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229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93D5D2E-09E4-403B-83E7-70DE22DC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F8451FBB-4CA9-4093-9A23-6305B2755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2802EE6E-439E-4DEE-9E0A-C172D136F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89278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42CA944-916F-4B98-9714-1D5E62D87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40D6FFAA-2927-4002-A17F-89AE7E4DF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42E21AA0-6871-406C-AE44-475BCC9E2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88568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xmlns="" id="{E4750D1A-8651-469F-AA97-EF2E24AA16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7315200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Образец заголовка</a:t>
            </a:r>
            <a:endParaRPr lang="en-US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xmlns="" id="{A200AE80-52DA-47EF-81F9-56AC0CFC39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2124075"/>
            <a:ext cx="73152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Образец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>
            <a:extLst>
              <a:ext uri="{FF2B5EF4-FFF2-40B4-BE49-F238E27FC236}">
                <a16:creationId xmlns:a16="http://schemas.microsoft.com/office/drawing/2014/main" xmlns="" id="{BA7221F4-824A-410B-B649-1D7E1F5C016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504" y="2420888"/>
            <a:ext cx="5688632" cy="2016224"/>
          </a:xfrm>
        </p:spPr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ПЛАНУВАННЯ ТА ОПТИМІЗАЦІЯ КАРТИ ВЕЛОДОРІЖОК</a:t>
            </a:r>
            <a:endParaRPr lang="ru-RU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xmlns="" id="{762D15B7-166D-4272-9CC5-83D074F5747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1520" y="5373216"/>
            <a:ext cx="4320480" cy="1080120"/>
          </a:xfrm>
        </p:spPr>
        <p:txBody>
          <a:bodyPr/>
          <a:lstStyle/>
          <a:p>
            <a:r>
              <a:rPr lang="uk-UA" alt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Даніїл Авраменко</a:t>
            </a:r>
          </a:p>
          <a:p>
            <a:r>
              <a:rPr lang="uk-UA" alt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КМ-12</a:t>
            </a:r>
          </a:p>
          <a:p>
            <a:endParaRPr lang="en-US" altLang="en-US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endParaRPr lang="ru-RU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4F402A5-E5CE-4012-BA0C-C19AFDC72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Доступні дані</a:t>
            </a:r>
            <a:endParaRPr 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1B8B40A-9F99-474E-9DF5-5E3F8B915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94647"/>
            <a:ext cx="4432548" cy="1440160"/>
          </a:xfrm>
        </p:spPr>
        <p:txBody>
          <a:bodyPr/>
          <a:lstStyle/>
          <a:p>
            <a:pPr marL="0" indent="0">
              <a:buNone/>
            </a:pPr>
            <a:r>
              <a:rPr lang="uk-UA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Рекомендації з організації руху велосипедного транспорту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50532" name="Picture 4">
            <a:extLst>
              <a:ext uri="{FF2B5EF4-FFF2-40B4-BE49-F238E27FC236}">
                <a16:creationId xmlns:a16="http://schemas.microsoft.com/office/drawing/2014/main" xmlns="" id="{78392E7E-949E-48AA-85D8-5C5677D81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196752"/>
            <a:ext cx="5472608" cy="335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513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4669B0C-DDC3-47D1-9D41-872DA8BA24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" t="5900"/>
          <a:stretch/>
        </p:blipFill>
        <p:spPr>
          <a:xfrm>
            <a:off x="1475656" y="1196752"/>
            <a:ext cx="5760640" cy="5612931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C20DCD73-87A6-45E0-995A-F0DFE2D631B8}"/>
              </a:ext>
            </a:extLst>
          </p:cNvPr>
          <p:cNvSpPr txBox="1">
            <a:spLocks/>
          </p:cNvSpPr>
          <p:nvPr/>
        </p:nvSpPr>
        <p:spPr>
          <a:xfrm>
            <a:off x="312068" y="-99392"/>
            <a:ext cx="8087816" cy="71596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9pPr>
          </a:lstStyle>
          <a:p>
            <a:r>
              <a:rPr lang="uk-UA" sz="360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Програма для обрахування функції корисності</a:t>
            </a:r>
            <a:endParaRPr lang="en-US" sz="36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282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B69449DF-86CE-4370-83AA-01FF424BC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3" t="1863" r="3563"/>
          <a:stretch/>
        </p:blipFill>
        <p:spPr>
          <a:xfrm>
            <a:off x="107504" y="1124744"/>
            <a:ext cx="3359265" cy="28083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DD6AFF5-6329-4486-BBBC-7CB1BA37B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124744"/>
            <a:ext cx="3744416" cy="334684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9D99FF70-C4F7-4BA0-914B-EEE801FE4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2852935"/>
            <a:ext cx="4104455" cy="355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9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4D80E5FE-235D-4CBF-A47A-1A779D4C6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0" t="1763" r="-1" b="1266"/>
          <a:stretch/>
        </p:blipFill>
        <p:spPr>
          <a:xfrm>
            <a:off x="164643" y="1268760"/>
            <a:ext cx="3075209" cy="25293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969401FD-0B12-4C19-B588-6F63B07787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8" b="1465"/>
          <a:stretch/>
        </p:blipFill>
        <p:spPr>
          <a:xfrm>
            <a:off x="2582069" y="2131468"/>
            <a:ext cx="3564396" cy="305374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9C1985C6-352E-46FD-B1B4-641BCC5F32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31" b="2098"/>
          <a:stretch/>
        </p:blipFill>
        <p:spPr>
          <a:xfrm>
            <a:off x="5436096" y="3717032"/>
            <a:ext cx="3420986" cy="2952328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BF8F54A4-3AF1-4A03-9D80-85383961F39A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7315200" cy="71596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9pPr>
          </a:lstStyle>
          <a:p>
            <a:r>
              <a:rPr lang="uk-UA" sz="540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Задача листоноші</a:t>
            </a:r>
            <a:endParaRPr lang="en-US" sz="54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592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388D88C-48DD-445A-AAD5-F245D67421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1"/>
          <a:stretch/>
        </p:blipFill>
        <p:spPr>
          <a:xfrm>
            <a:off x="179512" y="1196752"/>
            <a:ext cx="7753350" cy="548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98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9E2AB98-5A44-4CB5-919D-CF89A3A24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+ певні людські фактори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D10C9D4C-66D0-4B5D-BF75-0111E58D6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1" r="890"/>
          <a:stretch/>
        </p:blipFill>
        <p:spPr>
          <a:xfrm>
            <a:off x="1333066" y="1171319"/>
            <a:ext cx="6477867" cy="566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2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7C0C141D-0B5C-4E6A-8A41-9B96C8D07E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0"/>
          <a:stretch/>
        </p:blipFill>
        <p:spPr>
          <a:xfrm>
            <a:off x="1187624" y="1196752"/>
            <a:ext cx="6192688" cy="5494264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92EE3426-17E6-4321-A256-04D21865336B}"/>
              </a:ext>
            </a:extLst>
          </p:cNvPr>
          <p:cNvSpPr txBox="1">
            <a:spLocks/>
          </p:cNvSpPr>
          <p:nvPr/>
        </p:nvSpPr>
        <p:spPr>
          <a:xfrm>
            <a:off x="179512" y="-99392"/>
            <a:ext cx="7315200" cy="71596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9pPr>
          </a:lstStyle>
          <a:p>
            <a:r>
              <a:rPr lang="uk-UA" sz="600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отримуємо</a:t>
            </a:r>
            <a:endParaRPr lang="en-US" sz="60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62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CB4FF6A8-8F4C-4B0A-AB4E-C0325D24A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196752"/>
            <a:ext cx="6535879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01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EF60DB5-0CB8-4A8B-9465-127173C7A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7200" dirty="0">
                <a:latin typeface="Bookman Old Style" panose="02050604050505020204" pitchFamily="18" charset="0"/>
              </a:rPr>
              <a:t>Отже</a:t>
            </a:r>
            <a:endParaRPr lang="en-US" sz="7200" dirty="0">
              <a:latin typeface="Bookman Old Style" panose="020506040505050202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13E1EEA-F78B-490E-B6E5-7E1534006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705" y="1036948"/>
            <a:ext cx="9023175" cy="3672408"/>
          </a:xfrm>
        </p:spPr>
        <p:txBody>
          <a:bodyPr/>
          <a:lstStyle/>
          <a:p>
            <a:pPr marL="0" indent="0" algn="ctr">
              <a:buNone/>
            </a:pPr>
            <a:r>
              <a:rPr lang="ru-RU" sz="30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Даний проект представив </a:t>
            </a:r>
            <a:r>
              <a:rPr lang="ru-RU" sz="30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аналіз</a:t>
            </a:r>
            <a:endParaRPr lang="ru-RU" sz="3000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marL="0" indent="0" algn="ctr">
              <a:buNone/>
            </a:pPr>
            <a:r>
              <a:rPr lang="ru-RU" sz="30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даних</a:t>
            </a:r>
            <a:r>
              <a:rPr lang="ru-RU" sz="30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, </a:t>
            </a:r>
            <a:r>
              <a:rPr lang="ru-RU" sz="30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пов’язаних</a:t>
            </a:r>
            <a:r>
              <a:rPr lang="ru-RU" sz="30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з </a:t>
            </a:r>
            <a:r>
              <a:rPr lang="ru-RU" sz="30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активними</a:t>
            </a:r>
            <a:endParaRPr lang="ru-RU" sz="3000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marL="0" indent="0" algn="ctr">
              <a:buNone/>
            </a:pPr>
            <a:r>
              <a:rPr lang="ru-RU" sz="30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поїздками</a:t>
            </a:r>
            <a:r>
              <a:rPr lang="ru-RU" sz="30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, </a:t>
            </a:r>
            <a:r>
              <a:rPr lang="ru-RU" sz="30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щоб</a:t>
            </a:r>
            <a:r>
              <a:rPr lang="ru-RU" sz="30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ru-RU" sz="30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визначити</a:t>
            </a:r>
            <a:endParaRPr lang="ru-RU" sz="3000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marL="0" indent="0" algn="ctr">
              <a:buNone/>
            </a:pPr>
            <a:r>
              <a:rPr lang="ru-RU" sz="30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оптимальні</a:t>
            </a:r>
            <a:r>
              <a:rPr lang="ru-RU" sz="30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ru-RU" sz="30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місця</a:t>
            </a:r>
            <a:r>
              <a:rPr lang="ru-RU" sz="30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для</a:t>
            </a:r>
          </a:p>
          <a:p>
            <a:pPr marL="0" indent="0" algn="ctr">
              <a:buNone/>
            </a:pPr>
            <a:r>
              <a:rPr lang="ru-RU" sz="30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забезпечення</a:t>
            </a:r>
            <a:r>
              <a:rPr lang="ru-RU" sz="30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ru-RU" sz="30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велосипедної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uk-UA" sz="30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інфраструктури (велосипедних</a:t>
            </a:r>
          </a:p>
          <a:p>
            <a:pPr marL="0" indent="0" algn="ctr">
              <a:buNone/>
            </a:pPr>
            <a:r>
              <a:rPr lang="uk-UA" sz="30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доріжок)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.</a:t>
            </a:r>
            <a:endParaRPr lang="ru-RU" sz="3000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52578" name="Picture 2" descr="859 429 рез. по запросу «Велосипедист» — изображения, стоковые фотографии и  векторная графика | Shutterstock">
            <a:extLst>
              <a:ext uri="{FF2B5EF4-FFF2-40B4-BE49-F238E27FC236}">
                <a16:creationId xmlns:a16="http://schemas.microsoft.com/office/drawing/2014/main" xmlns="" id="{25629B83-1658-4FBA-AAE1-029653B95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14"/>
          <a:stretch/>
        </p:blipFill>
        <p:spPr bwMode="auto">
          <a:xfrm>
            <a:off x="6300192" y="4852667"/>
            <a:ext cx="2722984" cy="200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580" name="Picture 4" descr="Счастливый велосипедист с поднятыми руками Стоковое Фото - изображение  насчитывающей мужчина, индивидуально: 173430922">
            <a:extLst>
              <a:ext uri="{FF2B5EF4-FFF2-40B4-BE49-F238E27FC236}">
                <a16:creationId xmlns:a16="http://schemas.microsoft.com/office/drawing/2014/main" xmlns="" id="{D351DC00-9010-4365-84C8-C7CA50358A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08"/>
          <a:stretch/>
        </p:blipFill>
        <p:spPr bwMode="auto">
          <a:xfrm>
            <a:off x="-5705" y="4852667"/>
            <a:ext cx="3090166" cy="200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582" name="Picture 6" descr="Счастливый велосипедист показывая большие пальцы руки вверх по велосипеду  катания Стоковое Фото - изображение насчитывающей счастливо, покупщик:  115352908">
            <a:extLst>
              <a:ext uri="{FF2B5EF4-FFF2-40B4-BE49-F238E27FC236}">
                <a16:creationId xmlns:a16="http://schemas.microsoft.com/office/drawing/2014/main" xmlns="" id="{0AD1A8F0-09B7-4B3E-AC7B-5F831D155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29"/>
          <a:stretch/>
        </p:blipFill>
        <p:spPr bwMode="auto">
          <a:xfrm>
            <a:off x="3147911" y="4858697"/>
            <a:ext cx="3088831" cy="202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01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F399C1A-6308-477E-AC03-543273AC8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3636736"/>
            <a:ext cx="7315200" cy="715963"/>
          </a:xfrm>
        </p:spPr>
        <p:txBody>
          <a:bodyPr/>
          <a:lstStyle/>
          <a:p>
            <a:pPr algn="ctr"/>
            <a:r>
              <a:rPr lang="en-US" sz="115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WHY?</a:t>
            </a:r>
          </a:p>
        </p:txBody>
      </p:sp>
      <p:pic>
        <p:nvPicPr>
          <p:cNvPr id="145410" name="Picture 2" descr="Как выбрать лучший велосипед для города в 2023 году - советы, тонкости  выбора — Ozon Клуб">
            <a:extLst>
              <a:ext uri="{FF2B5EF4-FFF2-40B4-BE49-F238E27FC236}">
                <a16:creationId xmlns:a16="http://schemas.microsoft.com/office/drawing/2014/main" xmlns="" id="{980164A8-9173-436F-BEA8-F129ED6A5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835425"/>
            <a:ext cx="1619672" cy="202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416" name="Picture 8" descr="Как выбрать велосипед? Дерк Сауэр о велозаездах Gran Fondo - Чемпионат">
            <a:extLst>
              <a:ext uri="{FF2B5EF4-FFF2-40B4-BE49-F238E27FC236}">
                <a16:creationId xmlns:a16="http://schemas.microsoft.com/office/drawing/2014/main" xmlns="" id="{0DF1297B-AB22-40CF-96D4-011952E66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975907"/>
            <a:ext cx="2767185" cy="188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422" name="Picture 14" descr="Велосипед без фона">
            <a:extLst>
              <a:ext uri="{FF2B5EF4-FFF2-40B4-BE49-F238E27FC236}">
                <a16:creationId xmlns:a16="http://schemas.microsoft.com/office/drawing/2014/main" xmlns="" id="{F2DEA101-1FD0-4CD8-91C5-CAA6C1073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9185"/>
            <a:ext cx="4314056" cy="294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726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81ABD23-78C9-433F-BF0A-D8C3713F9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3600" dirty="0">
                <a:latin typeface="Bookman Old Style" panose="02050604050505020204" pitchFamily="18" charset="0"/>
              </a:rPr>
              <a:t>Челенджі з кліматом, транспортом та велосипедами</a:t>
            </a:r>
            <a:endParaRPr lang="en-US" sz="3600" dirty="0">
              <a:latin typeface="Bookman Old Style" panose="020506040505050202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6C780FD0-0A5C-49BF-A894-BAFF77258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916832"/>
            <a:ext cx="8136904" cy="2025005"/>
          </a:xfrm>
        </p:spPr>
        <p:txBody>
          <a:bodyPr/>
          <a:lstStyle/>
          <a:p>
            <a:pPr marL="0" indent="0" algn="ctr">
              <a:buNone/>
            </a:pPr>
            <a:r>
              <a:rPr lang="ru-RU" sz="2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ПОТРІБЕН ПЕРЕХІД </a:t>
            </a:r>
          </a:p>
          <a:p>
            <a:pPr marL="0" indent="0" algn="ctr">
              <a:buNone/>
            </a:pP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від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транспортних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засобів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, </a:t>
            </a: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що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забруднюють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навколишнє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середовище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, </a:t>
            </a:r>
          </a:p>
          <a:p>
            <a:pPr marL="0" indent="0" algn="ctr">
              <a:buNone/>
            </a:pP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до </a:t>
            </a: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більш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здорового та </a:t>
            </a: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безвуглецевого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велосипедного транспорту</a:t>
            </a:r>
          </a:p>
          <a:p>
            <a:pPr marL="0" indent="0" algn="ctr">
              <a:buNone/>
            </a:pPr>
            <a:endParaRPr lang="ru-RU" sz="2800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marL="0" indent="0" algn="ctr">
              <a:buNone/>
            </a:pPr>
            <a:endParaRPr lang="ru-RU" sz="2800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marL="0" indent="0" algn="r">
              <a:buNone/>
            </a:pPr>
            <a:r>
              <a:rPr lang="uk-UA" sz="28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АЛЕ </a:t>
            </a:r>
          </a:p>
          <a:p>
            <a:pPr marL="0" indent="0" algn="r">
              <a:buNone/>
            </a:pPr>
            <a:r>
              <a:rPr lang="uk-UA" sz="28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існують деякі проблеми...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34E46998-91DE-45C3-AEBB-54DA60800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441825"/>
            <a:ext cx="3482071" cy="229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61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0F078564-F061-4FA4-87E4-8A3972D63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180" y="1634196"/>
            <a:ext cx="5976664" cy="1800200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1) ПЕРЕШКОДИ: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безпека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,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трафік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дорожнього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руху,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перехрестя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,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зручності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міста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xmlns="" id="{A8763049-F7D3-4CEB-BB51-D54510D88901}"/>
              </a:ext>
            </a:extLst>
          </p:cNvPr>
          <p:cNvSpPr txBox="1">
            <a:spLocks/>
          </p:cNvSpPr>
          <p:nvPr/>
        </p:nvSpPr>
        <p:spPr bwMode="auto">
          <a:xfrm>
            <a:off x="3419871" y="3454524"/>
            <a:ext cx="5527079" cy="242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Tx/>
              <a:buNone/>
            </a:pPr>
            <a:r>
              <a:rPr lang="ru-RU" baseline="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2) ІНФРАСТРУКТУРА:</a:t>
            </a:r>
          </a:p>
          <a:p>
            <a:pPr marL="0" indent="0" algn="r">
              <a:buFontTx/>
              <a:buNone/>
            </a:pPr>
            <a:r>
              <a:rPr lang="ru-RU" baseline="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існуюча</a:t>
            </a:r>
            <a:r>
              <a:rPr lang="ru-RU" baseline="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ru-RU" baseline="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інфраструктура</a:t>
            </a:r>
            <a:endParaRPr lang="ru-RU" baseline="0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marL="0" indent="0" algn="r">
              <a:buFontTx/>
              <a:buNone/>
            </a:pPr>
            <a:r>
              <a:rPr lang="ru-RU" baseline="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повинна бути </a:t>
            </a:r>
            <a:r>
              <a:rPr lang="ru-RU" baseline="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адаптована</a:t>
            </a:r>
            <a:endParaRPr lang="ru-RU" baseline="0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marL="0" indent="0" algn="r">
              <a:buFontTx/>
              <a:buNone/>
            </a:pPr>
            <a:r>
              <a:rPr lang="ru-RU" baseline="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до </a:t>
            </a:r>
            <a:r>
              <a:rPr lang="ru-RU" baseline="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встановлення</a:t>
            </a:r>
            <a:endParaRPr lang="ru-RU" baseline="0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marL="0" indent="0" algn="r">
              <a:buFontTx/>
              <a:buNone/>
            </a:pPr>
            <a:r>
              <a:rPr lang="ru-RU" baseline="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велосипедних</a:t>
            </a:r>
            <a:r>
              <a:rPr lang="ru-RU" baseline="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ru-RU" baseline="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доріжок</a:t>
            </a:r>
            <a:endParaRPr lang="ru-RU" baseline="0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47458" name="Picture 2" descr="Велосипед без фона">
            <a:extLst>
              <a:ext uri="{FF2B5EF4-FFF2-40B4-BE49-F238E27FC236}">
                <a16:creationId xmlns:a16="http://schemas.microsoft.com/office/drawing/2014/main" xmlns="" id="{54B2ED6B-D2FF-448A-978E-B7D36CD46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27" y="3501009"/>
            <a:ext cx="2110125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460" name="Picture 4" descr="Транспортна інфраструктура: векторна графіка, зображення, Транспортна  інфраструктура малюнки | Скачати з Depositphotos">
            <a:extLst>
              <a:ext uri="{FF2B5EF4-FFF2-40B4-BE49-F238E27FC236}">
                <a16:creationId xmlns:a16="http://schemas.microsoft.com/office/drawing/2014/main" xmlns="" id="{7F4FF577-F341-4F1B-90C6-952FA62FE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41169"/>
            <a:ext cx="3833664" cy="191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940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CC0F1F6-497E-4605-B41D-BA27E0771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Вирішення проблем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15BC11D6-B642-4805-BE7F-70E6D8FBB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84785"/>
            <a:ext cx="8424936" cy="2448272"/>
          </a:xfrm>
        </p:spPr>
        <p:txBody>
          <a:bodyPr/>
          <a:lstStyle/>
          <a:p>
            <a:pPr marL="0" indent="0">
              <a:buNone/>
            </a:pPr>
            <a:r>
              <a:rPr lang="ru-RU" sz="36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Моя робота </a:t>
            </a:r>
            <a:r>
              <a:rPr lang="ru-RU" sz="36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має</a:t>
            </a:r>
            <a:r>
              <a:rPr lang="ru-RU" sz="36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на </a:t>
            </a:r>
            <a:r>
              <a:rPr lang="ru-RU" sz="36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меті</a:t>
            </a:r>
            <a:r>
              <a:rPr lang="ru-RU" sz="36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ru-RU" sz="36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висвітлити</a:t>
            </a:r>
            <a:r>
              <a:rPr lang="ru-RU" sz="36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ru-RU" sz="36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питання</a:t>
            </a:r>
            <a:r>
              <a:rPr lang="ru-RU" sz="36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ru-RU" sz="32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Функції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ru-RU" sz="32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корисності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ru-RU" sz="32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Створення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карт для </a:t>
            </a:r>
            <a:r>
              <a:rPr lang="ru-RU" sz="32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велосипедних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ru-RU" sz="32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доріжок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48484" name="Picture 4" descr="Велосипед без фона">
            <a:extLst>
              <a:ext uri="{FF2B5EF4-FFF2-40B4-BE49-F238E27FC236}">
                <a16:creationId xmlns:a16="http://schemas.microsoft.com/office/drawing/2014/main" xmlns="" id="{4337029D-4968-4525-8B67-FA1790A4C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230449"/>
            <a:ext cx="3882008" cy="228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80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C1E9AD4-62F3-4317-95ED-086A3AEB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Функція корисності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B0D7565-337D-4278-B4BA-607719420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12776"/>
            <a:ext cx="7315200" cy="24570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Bookman Old Style" panose="02050604050505020204" pitchFamily="18" charset="0"/>
              </a:rPr>
              <a:t>min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час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їзди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Bookman Old Style" panose="02050604050505020204" pitchFamily="18" charset="0"/>
              </a:rPr>
              <a:t>min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витрати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на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прокладання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доріжок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Bookman Old Style" panose="02050604050505020204" pitchFamily="18" charset="0"/>
              </a:rPr>
              <a:t>max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безпеку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marL="0" indent="0" algn="ctr">
              <a:buNone/>
            </a:pPr>
            <a:endParaRPr lang="ru-RU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marL="0" indent="0" algn="ctr"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За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невиконання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умов на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певних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ділянках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дороги -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накладати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marL="0" indent="0" algn="ctr">
              <a:buNone/>
            </a:pP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певний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"штраф"</a:t>
            </a:r>
          </a:p>
          <a:p>
            <a:pPr marL="0" indent="0">
              <a:buNone/>
            </a:pPr>
            <a:endParaRPr lang="ru-RU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49508" name="Picture 4" descr="Велосипед без фона">
            <a:extLst>
              <a:ext uri="{FF2B5EF4-FFF2-40B4-BE49-F238E27FC236}">
                <a16:creationId xmlns:a16="http://schemas.microsoft.com/office/drawing/2014/main" xmlns="" id="{65B653C2-6A2E-4936-9B1C-EC06D2E8A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432" y="2641302"/>
            <a:ext cx="3357951" cy="229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54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76C9ED67-E2F3-43CE-A24B-ECE533416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6" t="5269" r="2079" b="2538"/>
          <a:stretch/>
        </p:blipFill>
        <p:spPr>
          <a:xfrm>
            <a:off x="107504" y="1196752"/>
            <a:ext cx="5991066" cy="23042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894680D9-9B4B-4F6E-AA7C-58E1523B89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2" t="2355" r="1190" b="3440"/>
          <a:stretch/>
        </p:blipFill>
        <p:spPr>
          <a:xfrm>
            <a:off x="1907704" y="3933056"/>
            <a:ext cx="6912769" cy="263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49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1125320-3A1A-425F-8C24-B2274C512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124744"/>
            <a:ext cx="7560840" cy="2448272"/>
          </a:xfrm>
        </p:spPr>
        <p:txBody>
          <a:bodyPr/>
          <a:lstStyle/>
          <a:p>
            <a:pPr marL="0" indent="0">
              <a:buNone/>
            </a:pP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Бали, </a:t>
            </a: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які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нараховуються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за </a:t>
            </a: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проїзд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1-го </a:t>
            </a: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кілометру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по:</a:t>
            </a:r>
          </a:p>
          <a:p>
            <a:pPr marL="0" indent="0">
              <a:buNone/>
            </a:pP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- </a:t>
            </a: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велодоріжці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: 1 бал</a:t>
            </a:r>
          </a:p>
          <a:p>
            <a:pPr marL="0" indent="0">
              <a:buNone/>
            </a:pP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- </a:t>
            </a: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тротуарі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: 0,7 </a:t>
            </a: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балів</a:t>
            </a:r>
            <a:endParaRPr lang="ru-RU" sz="2800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- </a:t>
            </a: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проїжджій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частині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: 0,3 </a:t>
            </a: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бали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042BDCB1-9C21-4526-AA5A-C8AC2B6DD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077072"/>
            <a:ext cx="7105650" cy="495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54FEE0F-9D56-410C-8EC1-46213052BBE9}"/>
              </a:ext>
            </a:extLst>
          </p:cNvPr>
          <p:cNvSpPr txBox="1"/>
          <p:nvPr/>
        </p:nvSpPr>
        <p:spPr>
          <a:xfrm>
            <a:off x="3203848" y="4797152"/>
            <a:ext cx="34428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40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Б - </a:t>
            </a:r>
            <a:r>
              <a:rPr lang="ru-RU" sz="40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бали</a:t>
            </a:r>
            <a:r>
              <a:rPr lang="ru-RU" sz="40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</a:p>
          <a:p>
            <a:pPr algn="l"/>
            <a:r>
              <a:rPr lang="ru-RU" sz="40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В - </a:t>
            </a:r>
            <a:r>
              <a:rPr lang="ru-RU" sz="40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відстань</a:t>
            </a:r>
            <a:r>
              <a:rPr lang="ru-RU" sz="40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</a:p>
          <a:p>
            <a:pPr algn="l"/>
            <a:r>
              <a:rPr lang="ru-RU" sz="40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і - тип дороги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657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36829D0-2541-41E8-A341-0AE73DF8C0FC}"/>
              </a:ext>
            </a:extLst>
          </p:cNvPr>
          <p:cNvSpPr txBox="1"/>
          <p:nvPr/>
        </p:nvSpPr>
        <p:spPr>
          <a:xfrm>
            <a:off x="0" y="1484784"/>
            <a:ext cx="8820472" cy="2964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Наш шлях </a:t>
            </a:r>
            <a:r>
              <a:rPr lang="ru-RU" sz="4000" dirty="0" err="1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пролягає</a:t>
            </a:r>
            <a:r>
              <a:rPr lang="ru-RU" sz="4000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ru-RU" sz="4000" dirty="0" err="1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наступним</a:t>
            </a:r>
            <a:r>
              <a:rPr lang="ru-RU" sz="4000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 чином: </a:t>
            </a:r>
          </a:p>
          <a:p>
            <a:pPr lvl="1" algn="l"/>
            <a:r>
              <a:rPr lang="ru-RU" sz="4000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- </a:t>
            </a:r>
            <a:r>
              <a:rPr lang="ru-RU" sz="4000" dirty="0" err="1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велодоріжка</a:t>
            </a:r>
            <a:r>
              <a:rPr lang="ru-RU" sz="4000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: 0,5 км</a:t>
            </a:r>
          </a:p>
          <a:p>
            <a:pPr lvl="1" algn="l"/>
            <a:r>
              <a:rPr lang="ru-RU" sz="4000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- </a:t>
            </a:r>
            <a:r>
              <a:rPr lang="ru-RU" sz="4000" dirty="0" err="1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проїжджа</a:t>
            </a:r>
            <a:r>
              <a:rPr lang="ru-RU" sz="4000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ru-RU" sz="4000" dirty="0" err="1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частина</a:t>
            </a:r>
            <a:r>
              <a:rPr lang="ru-RU" sz="4000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: 0,2 км </a:t>
            </a:r>
          </a:p>
          <a:p>
            <a:pPr lvl="1" algn="l"/>
            <a:r>
              <a:rPr lang="ru-RU" sz="4000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- тротуар: 0,4 км </a:t>
            </a:r>
          </a:p>
          <a:p>
            <a:pPr lvl="1" algn="l"/>
            <a:r>
              <a:rPr lang="ru-RU" sz="4000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- </a:t>
            </a:r>
            <a:r>
              <a:rPr lang="ru-RU" sz="4000" dirty="0" err="1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велодоріжка</a:t>
            </a:r>
            <a:r>
              <a:rPr lang="ru-RU" sz="4000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: 0,3 км </a:t>
            </a:r>
          </a:p>
          <a:p>
            <a:pPr lvl="1" algn="l"/>
            <a:r>
              <a:rPr lang="ru-RU" sz="4000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- тротуар: 0,3 км </a:t>
            </a:r>
          </a:p>
          <a:p>
            <a:pPr lvl="1" algn="l"/>
            <a:r>
              <a:rPr lang="ru-RU" sz="4000" dirty="0" err="1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Тоді</a:t>
            </a:r>
            <a:r>
              <a:rPr lang="ru-RU" sz="4000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, </a:t>
            </a:r>
            <a:r>
              <a:rPr lang="ru-RU" sz="4000" dirty="0" err="1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підставивши</a:t>
            </a:r>
            <a:r>
              <a:rPr lang="ru-RU" sz="4000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ru-RU" sz="4000" dirty="0" err="1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дані</a:t>
            </a:r>
            <a:r>
              <a:rPr lang="ru-RU" sz="4000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 у формулу, </a:t>
            </a:r>
            <a:r>
              <a:rPr lang="ru-RU" sz="4000" dirty="0" err="1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матимемо</a:t>
            </a:r>
            <a:r>
              <a:rPr lang="ru-RU" sz="4000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:</a:t>
            </a:r>
            <a:endParaRPr lang="en-US" sz="4000" dirty="0">
              <a:solidFill>
                <a:schemeClr val="accent5">
                  <a:lumMod val="5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BAD2D167-BBCC-4F5E-98BC-0EC0C5BF669F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7315200" cy="71596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9pPr>
          </a:lstStyle>
          <a:p>
            <a:r>
              <a:rPr lang="uk-UA" sz="540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Наприклад</a:t>
            </a:r>
            <a:endParaRPr lang="en-US" sz="54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8B69B77-A1A5-4EFB-8565-3AEAEA1B2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941168"/>
            <a:ext cx="88204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91494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">
  <a:themeElements>
    <a:clrScheme name="powerpoint-template 8">
      <a:dk1>
        <a:srgbClr val="4D4D4D"/>
      </a:dk1>
      <a:lt1>
        <a:srgbClr val="FFFFFF"/>
      </a:lt1>
      <a:dk2>
        <a:srgbClr val="4D4D4D"/>
      </a:dk2>
      <a:lt2>
        <a:srgbClr val="CD891A"/>
      </a:lt2>
      <a:accent1>
        <a:srgbClr val="D9A013"/>
      </a:accent1>
      <a:accent2>
        <a:srgbClr val="DDB509"/>
      </a:accent2>
      <a:accent3>
        <a:srgbClr val="FFFFFF"/>
      </a:accent3>
      <a:accent4>
        <a:srgbClr val="404040"/>
      </a:accent4>
      <a:accent5>
        <a:srgbClr val="E9CDAA"/>
      </a:accent5>
      <a:accent6>
        <a:srgbClr val="C8A407"/>
      </a:accent6>
      <a:hlink>
        <a:srgbClr val="E4BF06"/>
      </a:hlink>
      <a:folHlink>
        <a:srgbClr val="DDDDDD"/>
      </a:folHlink>
    </a:clrScheme>
    <a:fontScheme name="powerpoint-template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powerpoint-template 1">
        <a:dk1>
          <a:srgbClr val="4D4D4D"/>
        </a:dk1>
        <a:lt1>
          <a:srgbClr val="FFFFFF"/>
        </a:lt1>
        <a:dk2>
          <a:srgbClr val="4D4D4D"/>
        </a:dk2>
        <a:lt2>
          <a:srgbClr val="80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2">
        <a:dk1>
          <a:srgbClr val="4D4D4D"/>
        </a:dk1>
        <a:lt1>
          <a:srgbClr val="FFFFFF"/>
        </a:lt1>
        <a:dk2>
          <a:srgbClr val="4D4D4D"/>
        </a:dk2>
        <a:lt2>
          <a:srgbClr val="0C209B"/>
        </a:lt2>
        <a:accent1>
          <a:srgbClr val="2167BF"/>
        </a:accent1>
        <a:accent2>
          <a:srgbClr val="C60C0D"/>
        </a:accent2>
        <a:accent3>
          <a:srgbClr val="FFFFFF"/>
        </a:accent3>
        <a:accent4>
          <a:srgbClr val="404040"/>
        </a:accent4>
        <a:accent5>
          <a:srgbClr val="ABB8DC"/>
        </a:accent5>
        <a:accent6>
          <a:srgbClr val="B30A0B"/>
        </a:accent6>
        <a:hlink>
          <a:srgbClr val="4793C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3">
        <a:dk1>
          <a:srgbClr val="4D4D4D"/>
        </a:dk1>
        <a:lt1>
          <a:srgbClr val="FFFFFF"/>
        </a:lt1>
        <a:dk2>
          <a:srgbClr val="4D4D4D"/>
        </a:dk2>
        <a:lt2>
          <a:srgbClr val="0C209B"/>
        </a:lt2>
        <a:accent1>
          <a:srgbClr val="2167BF"/>
        </a:accent1>
        <a:accent2>
          <a:srgbClr val="C60C0D"/>
        </a:accent2>
        <a:accent3>
          <a:srgbClr val="FFFFFF"/>
        </a:accent3>
        <a:accent4>
          <a:srgbClr val="404040"/>
        </a:accent4>
        <a:accent5>
          <a:srgbClr val="ABB8DC"/>
        </a:accent5>
        <a:accent6>
          <a:srgbClr val="B30A0B"/>
        </a:accent6>
        <a:hlink>
          <a:srgbClr val="1FAAE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4">
        <a:dk1>
          <a:srgbClr val="4D4D4D"/>
        </a:dk1>
        <a:lt1>
          <a:srgbClr val="FFFFFF"/>
        </a:lt1>
        <a:dk2>
          <a:srgbClr val="4D4D4D"/>
        </a:dk2>
        <a:lt2>
          <a:srgbClr val="1376BA"/>
        </a:lt2>
        <a:accent1>
          <a:srgbClr val="2091CB"/>
        </a:accent1>
        <a:accent2>
          <a:srgbClr val="2D76E4"/>
        </a:accent2>
        <a:accent3>
          <a:srgbClr val="FFFFFF"/>
        </a:accent3>
        <a:accent4>
          <a:srgbClr val="404040"/>
        </a:accent4>
        <a:accent5>
          <a:srgbClr val="ABC7E2"/>
        </a:accent5>
        <a:accent6>
          <a:srgbClr val="286ACF"/>
        </a:accent6>
        <a:hlink>
          <a:srgbClr val="3BAED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5">
        <a:dk1>
          <a:srgbClr val="4D4D4D"/>
        </a:dk1>
        <a:lt1>
          <a:srgbClr val="FFFFFF"/>
        </a:lt1>
        <a:dk2>
          <a:srgbClr val="4D4D4D"/>
        </a:dk2>
        <a:lt2>
          <a:srgbClr val="6BC4FF"/>
        </a:lt2>
        <a:accent1>
          <a:srgbClr val="F0C91D"/>
        </a:accent1>
        <a:accent2>
          <a:srgbClr val="DDCF15"/>
        </a:accent2>
        <a:accent3>
          <a:srgbClr val="FFFFFF"/>
        </a:accent3>
        <a:accent4>
          <a:srgbClr val="404040"/>
        </a:accent4>
        <a:accent5>
          <a:srgbClr val="F6E1AB"/>
        </a:accent5>
        <a:accent6>
          <a:srgbClr val="C8BB12"/>
        </a:accent6>
        <a:hlink>
          <a:srgbClr val="0091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6">
        <a:dk1>
          <a:srgbClr val="4D4D4D"/>
        </a:dk1>
        <a:lt1>
          <a:srgbClr val="FFFFFF"/>
        </a:lt1>
        <a:dk2>
          <a:srgbClr val="4D4D4D"/>
        </a:dk2>
        <a:lt2>
          <a:srgbClr val="C9CF15"/>
        </a:lt2>
        <a:accent1>
          <a:srgbClr val="6BC4FF"/>
        </a:accent1>
        <a:accent2>
          <a:srgbClr val="DDCF15"/>
        </a:accent2>
        <a:accent3>
          <a:srgbClr val="FFFFFF"/>
        </a:accent3>
        <a:accent4>
          <a:srgbClr val="404040"/>
        </a:accent4>
        <a:accent5>
          <a:srgbClr val="BADEFF"/>
        </a:accent5>
        <a:accent6>
          <a:srgbClr val="C8BB12"/>
        </a:accent6>
        <a:hlink>
          <a:srgbClr val="0091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7">
        <a:dk1>
          <a:srgbClr val="4D4D4D"/>
        </a:dk1>
        <a:lt1>
          <a:srgbClr val="FFFFFF"/>
        </a:lt1>
        <a:dk2>
          <a:srgbClr val="4D4D4D"/>
        </a:dk2>
        <a:lt2>
          <a:srgbClr val="CD891C"/>
        </a:lt2>
        <a:accent1>
          <a:srgbClr val="D2AE26"/>
        </a:accent1>
        <a:accent2>
          <a:srgbClr val="EACC16"/>
        </a:accent2>
        <a:accent3>
          <a:srgbClr val="FFFFFF"/>
        </a:accent3>
        <a:accent4>
          <a:srgbClr val="404040"/>
        </a:accent4>
        <a:accent5>
          <a:srgbClr val="E5D3AC"/>
        </a:accent5>
        <a:accent6>
          <a:srgbClr val="D4B913"/>
        </a:accent6>
        <a:hlink>
          <a:srgbClr val="FEDD0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8">
        <a:dk1>
          <a:srgbClr val="4D4D4D"/>
        </a:dk1>
        <a:lt1>
          <a:srgbClr val="FFFFFF"/>
        </a:lt1>
        <a:dk2>
          <a:srgbClr val="4D4D4D"/>
        </a:dk2>
        <a:lt2>
          <a:srgbClr val="CD891A"/>
        </a:lt2>
        <a:accent1>
          <a:srgbClr val="D9A013"/>
        </a:accent1>
        <a:accent2>
          <a:srgbClr val="DDB509"/>
        </a:accent2>
        <a:accent3>
          <a:srgbClr val="FFFFFF"/>
        </a:accent3>
        <a:accent4>
          <a:srgbClr val="404040"/>
        </a:accent4>
        <a:accent5>
          <a:srgbClr val="E9CDAA"/>
        </a:accent5>
        <a:accent6>
          <a:srgbClr val="C8A407"/>
        </a:accent6>
        <a:hlink>
          <a:srgbClr val="E4BF0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</Template>
  <TotalTime>280</TotalTime>
  <Words>234</Words>
  <Application>Microsoft Office PowerPoint</Application>
  <PresentationFormat>Экран (4:3)</PresentationFormat>
  <Paragraphs>59</Paragraphs>
  <Slides>18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powerpoint-template</vt:lpstr>
      <vt:lpstr>ПЛАНУВАННЯ ТА ОПТИМІЗАЦІЯ КАРТИ ВЕЛОДОРІЖОК</vt:lpstr>
      <vt:lpstr>WHY?</vt:lpstr>
      <vt:lpstr>Челенджі з кліматом, транспортом та велосипедами</vt:lpstr>
      <vt:lpstr>Презентация PowerPoint</vt:lpstr>
      <vt:lpstr>Вирішення проблем</vt:lpstr>
      <vt:lpstr>Функція корисності</vt:lpstr>
      <vt:lpstr>Презентация PowerPoint</vt:lpstr>
      <vt:lpstr>Презентация PowerPoint</vt:lpstr>
      <vt:lpstr>Презентация PowerPoint</vt:lpstr>
      <vt:lpstr>Доступні дані</vt:lpstr>
      <vt:lpstr>Презентация PowerPoint</vt:lpstr>
      <vt:lpstr>Презентация PowerPoint</vt:lpstr>
      <vt:lpstr>Презентация PowerPoint</vt:lpstr>
      <vt:lpstr>Презентация PowerPoint</vt:lpstr>
      <vt:lpstr>+ певні людські фактори</vt:lpstr>
      <vt:lpstr>Презентация PowerPoint</vt:lpstr>
      <vt:lpstr>Презентация PowerPoint</vt:lpstr>
      <vt:lpstr>Отже</vt:lpstr>
    </vt:vector>
  </TitlesOfParts>
  <Company>Templates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BOSS</dc:creator>
  <cp:lastModifiedBy>BOSS</cp:lastModifiedBy>
  <cp:revision>31</cp:revision>
  <dcterms:created xsi:type="dcterms:W3CDTF">2023-10-01T13:17:13Z</dcterms:created>
  <dcterms:modified xsi:type="dcterms:W3CDTF">2023-12-20T20:28:21Z</dcterms:modified>
</cp:coreProperties>
</file>